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B736FF-DDD3-4E19-867D-27CC0C787FE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E6DF53-6468-42A8-8286-AFBF0544F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228600"/>
            <a:ext cx="8382000" cy="4114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ПРЕПОЗНАВАЊЕ ОБЛИКА ДИСКРИМИНАЦИЈЕ ОД СТРАНЕ ЗАПОСЛЕНОГ, УЧЕНИКА ИЛИ ТРЕЋЕГ ЛИЦА У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ШКОЛИ</a:t>
            </a:r>
            <a:endParaRPr lang="en-US" sz="4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43600"/>
            <a:ext cx="6400800" cy="457200"/>
          </a:xfrm>
        </p:spPr>
        <p:txBody>
          <a:bodyPr>
            <a:normAutofit/>
          </a:bodyPr>
          <a:lstStyle/>
          <a:p>
            <a:pPr algn="ctr"/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ЈАНУАР , 2018.ГОД.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638800" y="4038600"/>
            <a:ext cx="3276600" cy="19050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sr-Cyrl-CS" sz="2400" i="1" dirty="0" smtClean="0"/>
              <a:t>Припремили:</a:t>
            </a:r>
            <a:endParaRPr lang="en-US" sz="2400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Живковић Славица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C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Јочић</a:t>
            </a:r>
            <a:r>
              <a:rPr kumimoji="0" lang="sr-Cyrl-C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Светолик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C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Мијатовић Слађана </a:t>
            </a:r>
            <a:endParaRPr kumimoji="0" lang="sr-Cyrl-CS" sz="20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sr-Cyrl-CS" sz="2000" baseline="0" dirty="0" smtClean="0">
                <a:solidFill>
                  <a:schemeClr val="tx2">
                    <a:lumMod val="75000"/>
                  </a:schemeClr>
                </a:solidFill>
              </a:rPr>
              <a:t>Јовановић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 Александар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3600" b="1" i="1" dirty="0" smtClean="0">
                <a:solidFill>
                  <a:srgbClr val="FF0000"/>
                </a:solidFill>
              </a:rPr>
              <a:t/>
            </a:r>
            <a:br>
              <a:rPr lang="sr-Cyrl-CS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ДИСКРИМИНАЦИЈА</a:t>
            </a:r>
            <a:r>
              <a:rPr lang="ru-RU" sz="3600" b="1" dirty="0" smtClean="0"/>
              <a:t> </a:t>
            </a:r>
            <a:r>
              <a:rPr lang="ru-RU" sz="3600" b="1" dirty="0"/>
              <a:t>У ОБЛАСТИ ОБЕЗБЕЂИВАЊА БЕЗБЕДНОСТИ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УЧЕНИКА</a:t>
            </a:r>
            <a:r>
              <a:rPr lang="ru-RU" sz="3600" b="1" dirty="0"/>
              <a:t>, ЗАПОСЛЕНИХ И ТРЕЋИХ ЛИЦА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pPr>
              <a:buNone/>
            </a:pPr>
            <a:endParaRPr lang="sr-Cyrl-CS" sz="1900" dirty="0" smtClean="0"/>
          </a:p>
          <a:p>
            <a:pPr>
              <a:buNone/>
            </a:pPr>
            <a:endParaRPr lang="en-US" sz="1900" dirty="0"/>
          </a:p>
          <a:p>
            <a:r>
              <a:rPr lang="ru-RU" sz="2000" dirty="0"/>
              <a:t>АКО УСТАНОВА , СУПРОТНО ЗАБРАНИ НАСИЉА, ЗЛОСТАВЉАЊА И ЗАНЕМАРИВАЊА УТВРЂЕНОЈ ЗАКОНОМ, С ОБЗИРОМ НА ЛИЧНО СВОЈСТВО УЧЕНИКА, ЗАПОСЛЕНОГ И ТРЕЋИХ ЛИЦА , </a:t>
            </a:r>
            <a:r>
              <a:rPr lang="ru-RU" sz="2000" b="1" dirty="0"/>
              <a:t>НЕ ОБЕЗБЕЂУЈЕ ИСТИ НИВО БЕЗБЕДНОСТИ СВОЈ ДЕЦИ, РОДИТЕЉИМА, ОДНОСНО СТАРАТЕЉИМА И ЗАПОСЛЕНИМА И ТРЕЋИМ ЛИЦИМА У ВРЕМЕ БОРАВКА У ШКОЛИ И У ТОКУ СВИХ АКТИВНОСТИ КОЈЕ УСТАНОВА ОРГАНИЗУЈЕ </a:t>
            </a:r>
            <a:r>
              <a:rPr lang="ru-RU" sz="1800" b="1" dirty="0"/>
              <a:t>(ТИМ ЗА ЗАШТИТУ ОД НАСИЉА – ЗЛОСТАВЉАЊА И ЗАНЕМАРИВАЊА, БЕЗБЕДНОСТ И ЗРДАВЉЕ НА РАДУ, ПЛАН ЕВАКУАЦИЈЕ У СЛУЧАЈУ ПОЖАРА И ЕЛЕМЕНТАРНИХ НЕПОГОДА, ДЕЖУРСТВО НАСТАВНИКА, ДЕЖУРСТВО УЧЕНИКА, ВИДЕО-НАДЗОР, ПРАВИЛА ПОНАШАЊА У УЧИОНИЦИ, ПРАВИЛА ПОНАШАЊА У ОБЈЕКТИМА КУЛТУРЕ И ЈАВНИМ МЕСТИМА,...) </a:t>
            </a:r>
          </a:p>
          <a:p>
            <a:endParaRPr lang="en-US" sz="19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5410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/>
            </a:r>
            <a:br>
              <a:rPr lang="en-US" sz="4400" dirty="0"/>
            </a:br>
            <a:r>
              <a:rPr lang="ru-RU" sz="3600" b="1" i="1" dirty="0">
                <a:solidFill>
                  <a:srgbClr val="FF0000"/>
                </a:solidFill>
              </a:rPr>
              <a:t>ДИСКРИМИНАЦИЈА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chemeClr val="tx2"/>
                </a:solidFill>
              </a:rPr>
              <a:t>У ОБЛАСТИ ПОШТОВАЊА ПРАВИЛА ПОНАШАЊА </a:t>
            </a:r>
            <a:r>
              <a:rPr lang="ru-RU" sz="3600" b="1" dirty="0" smtClean="0">
                <a:solidFill>
                  <a:schemeClr val="tx2"/>
                </a:solidFill>
              </a:rPr>
              <a:t>                  У </a:t>
            </a:r>
            <a:r>
              <a:rPr lang="ru-RU" sz="3600" b="1" dirty="0">
                <a:solidFill>
                  <a:schemeClr val="tx2"/>
                </a:solidFill>
              </a:rPr>
              <a:t>ШКОЛИ / УСТАНОВИ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6868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ru-RU" dirty="0"/>
              <a:t>АКО СЕ ПРАВИЛА ПОНАШАЊА ДОНОСЕ БЕЗ УЧЕШЋА ПРЕДСТАВНИКА УЧЕНИКА, РОДИТЕЉА, </a:t>
            </a:r>
            <a:r>
              <a:rPr lang="ru-RU" dirty="0" smtClean="0"/>
              <a:t>ЗАПОСЛЕНИХ, </a:t>
            </a:r>
            <a:r>
              <a:rPr lang="ru-RU" dirty="0"/>
              <a:t>С ОБЗИРОМ НА ЊИХОВО ЛИЧНО СВОЈСТВО </a:t>
            </a:r>
          </a:p>
          <a:p>
            <a:r>
              <a:rPr lang="ru-RU" b="1" dirty="0" smtClean="0"/>
              <a:t>АКО </a:t>
            </a:r>
            <a:r>
              <a:rPr lang="ru-RU" b="1" dirty="0"/>
              <a:t>ПРАВИЛА НЕ ВАЖЕ ЈЕДНАКО ЗА СВЕ, ОДНОСНО КАДА ЈЕ УЧЕНИК ИЛИ ГРУПА УЧЕНИКА НА ОСНОВУ ЊИХОВОГ ЛИЧНОГ СВОЈСТВА ЧЕШЋЕ ПОДВРГНУТА САНКЦИЈАМА </a:t>
            </a:r>
          </a:p>
          <a:p>
            <a:r>
              <a:rPr lang="ru-RU" b="1" dirty="0" smtClean="0"/>
              <a:t>КАДА </a:t>
            </a:r>
            <a:r>
              <a:rPr lang="ru-RU" b="1" dirty="0"/>
              <a:t>ПРАВИЛА ПОНАШАЊА У ШКОЛИ ТОЛЕРИШУ НЕПРИХВАТЉИВА ПОНАШАЊА ПРЕМА ЛИЦИМА ИЛИ ГРУПИ ЛИЦА НА ОСНОВУ ЊЕГОВОГ ЛИЧНОГ СВОЈСТВА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2209800" cy="159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sz="4000" b="1" i="1" dirty="0">
                <a:solidFill>
                  <a:srgbClr val="FF0000"/>
                </a:solidFill>
              </a:rPr>
              <a:t>ДИСКРИМИНАЦИЈА</a:t>
            </a:r>
            <a:r>
              <a:rPr lang="ru-RU" sz="4000" b="1" i="1" dirty="0">
                <a:solidFill>
                  <a:schemeClr val="tx2"/>
                </a:solidFill>
              </a:rPr>
              <a:t> У СПРОВОЂЕЊУ ОБРАЗОВНО-ВАСПИТНОГ ПРОЦЕСА</a:t>
            </a:r>
            <a:endParaRPr lang="en-US" sz="40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dirty="0"/>
          </a:p>
          <a:p>
            <a:r>
              <a:rPr lang="ru-RU" sz="1600" dirty="0"/>
              <a:t>АКО СЕ ПРИЛИКОМ РЕАЛИЗАЦИЈЕ ОБРАЗОВНО-ВАСПИТНОГ ПРОЦЕСА </a:t>
            </a:r>
            <a:r>
              <a:rPr lang="ru-RU" sz="1600" b="1" dirty="0"/>
              <a:t>НЕ УВАЖАВАЈУ ИНДИВИДУАЛНА ЗНАЊА , СПОСОБНОСТИ И ПРЕДЗНАЊА УЧЕНИКА, С ОБЗИРОМ НА ЊЕГОВО ЛИЧНО СВОЈСТВО </a:t>
            </a:r>
          </a:p>
          <a:p>
            <a:r>
              <a:rPr lang="ru-RU" sz="1600" dirty="0" smtClean="0"/>
              <a:t>АКО </a:t>
            </a:r>
            <a:r>
              <a:rPr lang="ru-RU" sz="1600" dirty="0"/>
              <a:t>ЗАПОСЛЕНИ У УСТАНОВИ НЕ РЕАГУЈУ ЈЕДНАКО ИЛИ </a:t>
            </a:r>
            <a:r>
              <a:rPr lang="ru-RU" sz="1600" b="1" dirty="0"/>
              <a:t>НЕОПРАВДАНО ПРАВЕ РАЗЛИКУ ПОВОДОМ ИЗОСТАНАКА УЧЕНИКА СА НАСТАВНИХ И ВАННАСТАВНИХ АКТИВНОСТИ, АКО ТАКВО ПОНАШАЊЕ УЧЕНИКА ТОЛЕРИШУ, С ОБЗИРОМ НА ЊИХОВУ ПРИПАДНОСТ ОДРЕЂЕНОЈ ГРУПИ ИЛИ ТО ЧИНЕ С ОБЗИРОМ НА МА КОЈЕ ЛИЧНО СВОЈСТВО </a:t>
            </a:r>
          </a:p>
          <a:p>
            <a:r>
              <a:rPr lang="ru-RU" sz="1600" dirty="0" smtClean="0"/>
              <a:t> </a:t>
            </a:r>
            <a:r>
              <a:rPr lang="ru-RU" sz="1600" b="1" dirty="0"/>
              <a:t>НЕ ПРАТИ НАПРЕДОВАЊЕ УЧЕНИКА У ОДНОСУ НА ПОЧЕТНА ЗНАЊА И ИСКУСТВА , ИЛИ КАДА СЕ УЧЕНИК НЕ ПОХВАЉУЈЕ, НЕ НАГРАЂУЈЕ И НЕ ПРОМОВИШЕ ЊЕГОВО ПОСТИГНУЋЕ ЗБОГ ПРИПАДНОСТИ ОДНОСНО НЕ ПРИПАДНОСТИ ОДРЕЂЕНОЈ ГРУПИ, ОДНОСНО С ОБЗИРОМ НА ЊЕГОВО ЛИЧНО СВОЈСТВО </a:t>
            </a:r>
          </a:p>
          <a:p>
            <a:r>
              <a:rPr lang="ru-RU" sz="1600" dirty="0" smtClean="0"/>
              <a:t>АКО </a:t>
            </a:r>
            <a:r>
              <a:rPr lang="ru-RU" sz="1600" dirty="0"/>
              <a:t>СЕ ЗБОГ ЛИЧНОГ СВОЈСТВА УЧЕНИК ИСКЉУЧУЈЕ ИЗ ВАННАСТАВНИХ АКТИВНОСТИ, А НАРОЧИТО АКО ИМ ЈЕ </a:t>
            </a:r>
            <a:r>
              <a:rPr lang="ru-RU" sz="1600" b="1" dirty="0"/>
              <a:t>ОГРАНИЧЕН ПРИСТУП СЕКЦИЈАМА, ДОПУНСКОЈ И ДОДАТНОЈ НАСТАВИ </a:t>
            </a:r>
          </a:p>
          <a:p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15013"/>
            <a:ext cx="91440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4191000" cy="23622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i="1" dirty="0" smtClean="0">
                <a:solidFill>
                  <a:srgbClr val="FF0000"/>
                </a:solidFill>
              </a:rPr>
              <a:t>ДИСКРИМИНАЦИЈА</a:t>
            </a:r>
            <a:r>
              <a:rPr lang="sr-Cyrl-CS" sz="3600" b="1" i="1" dirty="0" smtClean="0">
                <a:solidFill>
                  <a:schemeClr val="tx2"/>
                </a:solidFill>
              </a:rPr>
              <a:t> </a:t>
            </a:r>
            <a:r>
              <a:rPr lang="sr-Cyrl-CS" sz="3600" b="1" i="1" dirty="0">
                <a:solidFill>
                  <a:schemeClr val="tx2"/>
                </a:solidFill>
              </a:rPr>
              <a:t/>
            </a:r>
            <a:br>
              <a:rPr lang="sr-Cyrl-CS" sz="3600" b="1" i="1" dirty="0">
                <a:solidFill>
                  <a:schemeClr val="tx2"/>
                </a:solidFill>
              </a:rPr>
            </a:br>
            <a:r>
              <a:rPr lang="sr-Cyrl-CS" sz="3600" b="1" i="1" dirty="0" smtClean="0">
                <a:solidFill>
                  <a:srgbClr val="FF0000"/>
                </a:solidFill>
              </a:rPr>
              <a:t>-</a:t>
            </a:r>
            <a:r>
              <a:rPr lang="ru-RU" sz="3600" b="1" i="1" u="sng" dirty="0" smtClean="0">
                <a:solidFill>
                  <a:srgbClr val="FF0000"/>
                </a:solidFill>
              </a:rPr>
              <a:t>СЕГРЕГАЦИЈА</a:t>
            </a:r>
            <a:r>
              <a:rPr lang="ru-RU" sz="3600" b="1" i="1" dirty="0" smtClean="0">
                <a:solidFill>
                  <a:schemeClr val="tx2"/>
                </a:solidFill>
              </a:rPr>
              <a:t> </a:t>
            </a:r>
            <a:r>
              <a:rPr lang="ru-RU" sz="3600" b="1" i="1" dirty="0">
                <a:solidFill>
                  <a:schemeClr val="tx2"/>
                </a:solidFill>
              </a:rPr>
              <a:t>КАО </a:t>
            </a:r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ПОСЕБНО </a:t>
            </a:r>
            <a:r>
              <a:rPr lang="ru-RU" sz="3600" b="1" i="1" dirty="0">
                <a:solidFill>
                  <a:schemeClr val="tx2"/>
                </a:solidFill>
              </a:rPr>
              <a:t>ТЕЖАК СЛУЧАЈ 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ru-RU" dirty="0"/>
              <a:t>АКО СЕ УЧЕНИЦИ У ВЕЗИ СА РАДОМ ШКОЛЕ, УСЛЕД СВОГ ЛИЧНОГ СВОЈСТВА, </a:t>
            </a:r>
            <a:r>
              <a:rPr lang="ru-RU" b="1" dirty="0"/>
              <a:t>НЕОПРАВДАНО ОДВАЈАЈУ ОД ДРУГЕ ДЕЦЕ </a:t>
            </a:r>
          </a:p>
          <a:p>
            <a:r>
              <a:rPr lang="ru-RU" dirty="0" smtClean="0"/>
              <a:t>АКО </a:t>
            </a:r>
            <a:r>
              <a:rPr lang="ru-RU" dirty="0"/>
              <a:t>СЕ </a:t>
            </a:r>
            <a:r>
              <a:rPr lang="ru-RU" b="1" dirty="0"/>
              <a:t>ОБРАЗУЈУ ЗАСЕБНА ОДЕЉЕЊА ИЛИ ГРУПЕ ИЗ РАЗЛОГА КОЈИ НИЈЕ У СКЛАДУ СА ЗАКОНОМ </a:t>
            </a:r>
          </a:p>
          <a:p>
            <a:r>
              <a:rPr lang="ru-RU" dirty="0" smtClean="0"/>
              <a:t>АКО </a:t>
            </a:r>
            <a:r>
              <a:rPr lang="ru-RU" dirty="0"/>
              <a:t>У ГРУПИ, ОДЕЉЕЊУ, РАЗРЕДУ ИЛИ ШКОЛИ СТРУКТУРА УЧЕНИКА, У ПОГЛЕДУ ПРИПАДНОСТИ РАЗЛИЧИТИМ ОСЕТЉИВИМ ГРУПАМА ДРАСТИЧНО ОДСТУПА ОД СТРУКТУРЕ УЧЕНИКА СА ПОДРУЧЈА УСТАНОВЕ, ОСИМ УКОЛИКО ЈЕ ТО ПОСЛЕДИЦА СПЕЦИФИЧНОСТИ УСТАНОВЕ У СКЛАДУ СА ЗАКОНОМ 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286870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5867400" cy="24384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ДИСКРИМИНАЦИЈА</a:t>
            </a:r>
            <a:r>
              <a:rPr lang="ru-RU" sz="3600" b="1" i="1" dirty="0" smtClean="0">
                <a:solidFill>
                  <a:schemeClr val="tx2"/>
                </a:solidFill>
              </a:rPr>
              <a:t> </a:t>
            </a:r>
            <a:r>
              <a:rPr lang="ru-RU" sz="3600" b="1" i="1" dirty="0">
                <a:solidFill>
                  <a:schemeClr val="tx2"/>
                </a:solidFill>
              </a:rPr>
              <a:t>У ОБЛАСТИ ОБРАДЕ НАРОЧИТО ОСЕТЉИВИХ ПОДАТАКА О УЧЕНИЦИМА 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772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ru-RU" sz="2600" dirty="0"/>
              <a:t>КАДА РУКОВОДИЛАЦ НЕЗАКОНИТО ПРИКУПЉА ИЛИ КОРИСТИ НАРОЧИТО ОСЕТЉИВЕ ПОДАТКЕ У ЦИЉУ ДОВОЂЕЊА У НЕРАВНОПРАВАН ПОЛОЖАЈ УЧЕНИКЕ, РОДИТЕЉЕ / СТАРАТЕЉЕ ИЛИ УЧЕСНИКЕ У СИСТЕМУ ОБРАЗОВАЊА И ВАСПИТАЊА, С ОБЗИРОМ НА ЊИХОВО ЛИЧНО СВОЈСТВО, А НАРОЧИТО АКО СЕ ТАКВИ ПОДАЦИ КОРИСТЕ ЗА НЕЈЕДНАК ТРЕТМАН УЧЕНИКА, РОДИТЕЉА / СТАРАТЕЉА ИЛИ УЧЕСНИКА У СИСТЕМУ ОБРАЗОВАЊА И ВСПИТАЊА. 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sr-Cyrl-CS" b="1" dirty="0">
                <a:solidFill>
                  <a:srgbClr val="FF0000"/>
                </a:solidFill>
              </a:rPr>
              <a:t>ДИСКРИМИНАЦИЈА</a:t>
            </a:r>
            <a:r>
              <a:rPr lang="sr-Cyrl-CS" b="1" dirty="0">
                <a:solidFill>
                  <a:schemeClr val="tx2"/>
                </a:solidFill>
              </a:rPr>
              <a:t> У ОБЛАСТИ УПРАВЉАЊА </a:t>
            </a:r>
            <a:r>
              <a:rPr lang="sr-Cyrl-CS" b="1" dirty="0"/>
              <a:t/>
            </a:r>
            <a:br>
              <a:rPr lang="sr-Cyrl-C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8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ru-RU" dirty="0"/>
              <a:t>АКО СУ УЧЕНИЦИ, РОДИТЕЉИ, СТАРАТЕЉИ ИЛИ НАСТАВНИЦИ, КАО ПРИПАДНИЦИ ОСЕТЉИВИХ ДРУШТВЕНИХ ГРУПА ИЛИ УСЛЕД ДРУГОГ ЛИЧНОГ СВОЈСТВА </a:t>
            </a:r>
            <a:r>
              <a:rPr lang="ru-RU" b="1" dirty="0"/>
              <a:t>ИСКЉУЧЕНИ ИЗ РАДА СТРУЧНИХ И ОРГАНА УПРАВЉАЊА УСТАНОВЕ, ОДНОСНО ИЗ ТИМОВА </a:t>
            </a:r>
          </a:p>
          <a:p>
            <a:r>
              <a:rPr lang="ru-RU" dirty="0" smtClean="0"/>
              <a:t>АКО </a:t>
            </a:r>
            <a:r>
              <a:rPr lang="ru-RU" dirty="0"/>
              <a:t>ПРИЛИКОМ СПРОВОЂЕЊА ПРОЦЕСА САМОВРЕДНОВАЊА И ВРЕДНОВАЊА КВАЛИТЕТА РАДА УСТАНОВЕ УЧЕНИЦИ, ОДНОСНО РОДИТЕЉИ И СТАРАТЕЉИ УЧЕНИКА ИЗ ОСЕТЉИВИХ ДРУШТВЕНИХ ГРУПА, А НАРОЧИТО ПРИПАДНИЦИ РОМСКЕ НАЦИОНАЛНЕ МАЊИНЕ, </a:t>
            </a:r>
            <a:r>
              <a:rPr lang="ru-RU" b="1" dirty="0"/>
              <a:t>НИСУ УКЉУЧЕНИ У РЕПРЕЗЕНТАТИВНИ УЗОРАК ЗА ИСПИТИВАЊЕ СТАЊА И АНАЛИЗУ РЕЗУЛТАТА </a:t>
            </a:r>
          </a:p>
          <a:p>
            <a:r>
              <a:rPr lang="ru-RU" dirty="0" smtClean="0"/>
              <a:t>УЧЕНИЦИ</a:t>
            </a:r>
            <a:r>
              <a:rPr lang="ru-RU" dirty="0"/>
              <a:t>, А НАРОЧИТО ПРИПАДНИЦИ РОМСКЕ НАЦИОНАЛНЕ МАЊИНЕ, НИСУ ДЕО УЗОРКА У ДОМАЋИМ И МЕЂУНАРОДНИМ ИСТРАЖИВАЊИМА КОЈА СЕ ТИЧУ ОБРАЗОВНИХ ИСХОДА И ПОСТИГНУЋА ЗБОГ ПРИПАДНОСТИ ИЛИ НЕ ПРИПАДНОСТИ ОДРЕЂЕНОЈ ГРУПИ ИЛИ ЛИЧНОГ СВОЈСТВА 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b="1" i="1" dirty="0">
                <a:solidFill>
                  <a:srgbClr val="FF0000"/>
                </a:solidFill>
              </a:rPr>
              <a:t>ДИСКРИМИНАЦИЈА</a:t>
            </a:r>
            <a:r>
              <a:rPr lang="ru-RU" b="1" dirty="0">
                <a:solidFill>
                  <a:schemeClr val="tx2"/>
                </a:solidFill>
              </a:rPr>
              <a:t> У ОБЛАСТИ РАДА И ЗАПОШЉАВАЊА У УСТАНОВИ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267199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ru-RU" dirty="0"/>
              <a:t>АКО СЕ У УСТАНОВИ (ШКОЛИ) </a:t>
            </a:r>
            <a:r>
              <a:rPr lang="ru-RU" b="1" dirty="0"/>
              <a:t>НЕОПРАВДАНО НАРУШАВАЈУ ЈЕДНАКЕ МОГУЋНОСТИ ЛИЦА ЗА ЗАПОШЉАВАЊЕ ПОД ЈЕДНАКИМ УСЛОВИМА СВИХ ПРАВА ИЗ ОБЛАСТИ РАДА ЗАПОСЛЕНИХ , С ОБЗИРОМ НА ЛИЧНО СВОЈСТВО ТОГ ЛИЦА, А НАРОЧИТО АКО СЕ НА ОСНОВУ ЛИЧНОГ СВОЈСТВА ЛИЦА УВОДЕ ДОДАТНИ УСЛОВИ ЗА ЗАПОШЉАВАЊЕ У УСТАНОВИ </a:t>
            </a:r>
          </a:p>
          <a:p>
            <a:r>
              <a:rPr lang="ru-RU" dirty="0" smtClean="0"/>
              <a:t>УКОЛИКО </a:t>
            </a:r>
            <a:r>
              <a:rPr lang="ru-RU" dirty="0"/>
              <a:t>СЕ УСЛЕД ЛИЧНОГ СВОЈСТВА ЗАПОСЛЕНОГ У УСТАНОВИ ОНЕМОГУЋАВА ЊЕГОВО </a:t>
            </a:r>
            <a:r>
              <a:rPr lang="ru-RU" b="1" dirty="0"/>
              <a:t>ПРАВО НА СТРУЧНО УСАВРШАВАЊЕ И НАПРЕДОВАЊЕ ПОД ЈЕДНАКИМ УСЛОВИМА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0200"/>
            <a:ext cx="9144000" cy="12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20574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ДУЖНОСТ </a:t>
            </a:r>
            <a:r>
              <a:rPr lang="ru-RU" sz="3600" b="1" i="1" dirty="0">
                <a:solidFill>
                  <a:schemeClr val="tx2"/>
                </a:solidFill>
              </a:rPr>
              <a:t>И ОДГОВОРНОСТ УЧЕСНИКА У ОБРАЗОВНОМ И ВАСПИТНОМ ПРОЦЕСУ </a:t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>У ВЕЗИ СА </a:t>
            </a:r>
            <a:r>
              <a:rPr lang="ru-RU" sz="3600" b="1" i="1" dirty="0">
                <a:solidFill>
                  <a:srgbClr val="FF0000"/>
                </a:solidFill>
              </a:rPr>
              <a:t>ЗАБРАНОМ ДИСКРИМИНАЦИЈЕ 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3733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200" dirty="0"/>
          </a:p>
          <a:p>
            <a:r>
              <a:rPr lang="ru-RU" sz="2200" dirty="0"/>
              <a:t>СВИ УЧЕСНИЦИ У ОБРАЗОВНОМ И ВАСПИТНОМ ПРОЦЕСУ ДУЖНИ СУ </a:t>
            </a:r>
            <a:r>
              <a:rPr lang="ru-RU" sz="2200" b="1" dirty="0"/>
              <a:t>ДА ПОШТУЈУ ЗАБРАНУ ДИСКРИМИНАЦИЈЕ УТВРЂЕНУ ЗАКОНОМ И ПРАВИЛНИКОМ, ТЕ ДА СЕ У ОБРАЗОВНОМ И ВАСПИТНОМ ПРОЦЕСУ УЗДРЖЕ ОД СВИХ АКАТА ЧИЊЕЊА ИЛИ НЕЧИЊЕЊА КОЈИ МОГУ ДА ДОВЕДУ ДО КРШЕЊА ЗАБРАНЕ ДИСКРИМИНАЦИЈЕ. </a:t>
            </a:r>
          </a:p>
          <a:p>
            <a:r>
              <a:rPr lang="ru-RU" sz="2200" dirty="0" smtClean="0"/>
              <a:t>ЗАПОСЛЕНИ</a:t>
            </a:r>
            <a:r>
              <a:rPr lang="ru-RU" sz="2200" dirty="0"/>
              <a:t>, ДИРЕКТОР И ТРЕЋА ЛИЦА ИМАЈУ ОБАВЕЗУ </a:t>
            </a:r>
            <a:r>
              <a:rPr lang="ru-RU" sz="2200" b="1" dirty="0"/>
              <a:t>ДА ПРЕПОЗНАЈУ И НАДЛЕЖНИМ ДРЖАВНИМ ОРГАНИМА ПРИЈАВЕ СВЕ СЛУЧАЈЕВЕ ДИСКРИМИНАЦИЈЕ КАО И ДА ПРЕДУЗМУ СВЕ ДРУГЕ РАДЊЕ И МЕРЕ ПРОПИСАНЕ ЗАКОНОМ. </a:t>
            </a:r>
          </a:p>
          <a:p>
            <a:endParaRPr lang="en-US" sz="22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CS" sz="11500" b="1" i="1" dirty="0" smtClean="0">
                <a:solidFill>
                  <a:schemeClr val="tx2"/>
                </a:solidFill>
              </a:rPr>
              <a:t>Х В А Л А</a:t>
            </a:r>
            <a:endParaRPr lang="en-US" sz="115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ПРЕДМЕТ ПРЕПОЗНАВАЊА </a:t>
            </a:r>
            <a:r>
              <a:rPr lang="ru-RU" b="1" i="1" dirty="0" smtClean="0">
                <a:solidFill>
                  <a:srgbClr val="FF0000"/>
                </a:solidFill>
              </a:rPr>
              <a:t>ДИСКРИМИНАЦИЈЕ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ru-RU" sz="3400" b="1" i="1" dirty="0" smtClean="0">
                <a:solidFill>
                  <a:srgbClr val="FF0000"/>
                </a:solidFill>
              </a:rPr>
              <a:t>ШКОЛА </a:t>
            </a:r>
            <a:r>
              <a:rPr lang="ru-RU" b="1" dirty="0" smtClean="0"/>
              <a:t>– УСТАНОВЕ ОБРАЗОВАЊА И ВАСПИТАЊА </a:t>
            </a:r>
          </a:p>
          <a:p>
            <a:r>
              <a:rPr lang="ru-RU" sz="3400" b="1" i="1" dirty="0" smtClean="0">
                <a:solidFill>
                  <a:srgbClr val="FF0000"/>
                </a:solidFill>
              </a:rPr>
              <a:t>ТРЕЋЕ </a:t>
            </a:r>
            <a:r>
              <a:rPr lang="ru-RU" sz="3400" b="1" i="1" dirty="0">
                <a:solidFill>
                  <a:srgbClr val="FF0000"/>
                </a:solidFill>
              </a:rPr>
              <a:t>ЛИЦЕ </a:t>
            </a:r>
            <a:r>
              <a:rPr lang="ru-RU" b="1" dirty="0"/>
              <a:t>– ЛИЦЕ КОЈЕ НА ПОСРЕДАН ИЛИ НЕПОСРЕДАН НАЧИН УЧЕСТВУЈЕ ИЛИ УТИЧЕ НА ПРОЦЕС ОБРАЗОВАЊА И ВАСПИТАЊА (ЧЛАН ШКОЛСКОГ ОДБОРА, ПРОСВЕТНИ ИНСПЕКТОР, ПРОСВЕТНИ САВЕТНИК, ШКОЛСКИ ПОЛИЦАЈАЦ, АУТОР </a:t>
            </a:r>
            <a:r>
              <a:rPr lang="ru-RU" b="1" dirty="0" smtClean="0"/>
              <a:t>УЏБЕНИКА,</a:t>
            </a:r>
            <a:r>
              <a:rPr lang="sr-Cyrl-CS" b="1" smtClean="0"/>
              <a:t>РОДИТЕЉ,</a:t>
            </a:r>
            <a:r>
              <a:rPr lang="ru-RU" b="1" smtClean="0"/>
              <a:t>... </a:t>
            </a:r>
            <a:endParaRPr lang="ru-RU" b="1" dirty="0"/>
          </a:p>
          <a:p>
            <a:r>
              <a:rPr lang="ru-RU" sz="3400" b="1" i="1" dirty="0">
                <a:solidFill>
                  <a:srgbClr val="FF0000"/>
                </a:solidFill>
              </a:rPr>
              <a:t>ЛИЧНА СВОЈСТВА </a:t>
            </a:r>
            <a:r>
              <a:rPr lang="ru-RU" b="1" dirty="0"/>
              <a:t>- РАСА, БОЈА КОЖЕ, ДРЖАВЉАНСТВО, НАЦИОНАЛНА ПРИПАДНОСТ, ЈЕЗИК, ВЕРСКА ИЛИ ПОЛИТИЧКА УБЕЂЕЊА, ПОЛ, РОДНИ ИДЕНТИТЕТ, СЕКСУАЛНА ОРИЈЕНТАЦИЈА, ИМОВНО СТАЊЕ, СОЦИЈАЛНО И КУЛТУРНО ПОРЕКЛО, ЗДРАВСТВЕНО СТАЊЕ, СМЕТЊЕ У РАЗВОЈУ, БРАЧНИ И ПОРОДИЧНИ СТАТУС, СТАРОСНО ДОБА, ИЗГЛЕД, ЧЛАНСТВО У ПОЛИТИЧКИМ, СИНДИКАЛНИМ И ДРУГИМ ОРГАНИЗАЦИЈАМА,..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5486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sr-Cyrl-CS" b="1" i="1" dirty="0">
                <a:solidFill>
                  <a:schemeClr val="tx2"/>
                </a:solidFill>
              </a:rPr>
              <a:t>ШТА ЈЕ </a:t>
            </a:r>
            <a:r>
              <a:rPr lang="sr-Cyrl-CS" b="1" i="1" dirty="0">
                <a:solidFill>
                  <a:srgbClr val="FF0000"/>
                </a:solidFill>
              </a:rPr>
              <a:t>ДИСКРИМИНАЦИЈА?</a:t>
            </a:r>
            <a:r>
              <a:rPr lang="sr-Cyrl-CS" b="1" i="1" dirty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7467600" cy="45259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ru-RU" b="1" dirty="0"/>
              <a:t>СВАКО НЕОПРАВДАНО ПРАВЉЕЊЕ РАЗЛИКЕ ИЛИ НЕЈЕДНАКО ПОСТУПАЊЕ, ОДНОСНО ПРОПУШТАЊЕ (</a:t>
            </a:r>
            <a:r>
              <a:rPr lang="ru-RU" b="1" i="1" dirty="0"/>
              <a:t>ИСКЉУЧИВАЊЕ, ОГРАНИЧАВАЊЕ ИЛИ ДАВАЊЕ ПРВЕНСТВА), У ОДНОСУ НА ЛИЦЕ ИЛИ ГРУПЕ ЛИЦА, НА ОТВОРЕН ИЛИ ПРИКРИВЕН НАЧИН, А КОЈИ СЕ ЗАСНИВА НА ЛИЧНИМ СВОЈСТВИМА </a:t>
            </a:r>
            <a:endParaRPr lang="ru-RU" b="1" i="1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У </a:t>
            </a:r>
            <a:r>
              <a:rPr lang="ru-RU" b="1" i="1" dirty="0">
                <a:solidFill>
                  <a:srgbClr val="FF0000"/>
                </a:solidFill>
              </a:rPr>
              <a:t>ШКОЛИ: </a:t>
            </a:r>
            <a:r>
              <a:rPr lang="ru-RU" b="1" i="1" dirty="0"/>
              <a:t>НЕОПРАВДАНО ПРАВИ РАЗЛИКА ИЛИ НЕЈЕДНАКО ПОСТУПА СА УЧЕНИЦИМА ИЛИ ДРУГИМ ЛИЦИМА КОЈА УЧЕСТВУЈУ У ОБРАЗОВНОМ И ВАСПИТНОМ ПРОЦЕСУ.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086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b="1" i="1" dirty="0">
                <a:solidFill>
                  <a:schemeClr val="tx2"/>
                </a:solidFill>
              </a:rPr>
              <a:t>ПРАВО НА ЗАШТИТУ ОД </a:t>
            </a:r>
            <a:r>
              <a:rPr lang="ru-RU" b="1" i="1" dirty="0">
                <a:solidFill>
                  <a:srgbClr val="FF0000"/>
                </a:solidFill>
              </a:rPr>
              <a:t>ДИСКРИМИНАЦИЈЕ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467600" cy="45259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ru-RU" b="1" dirty="0"/>
              <a:t>ДИСКРИМИНАЦИЈОМ СЕ НЕ СМАТРАЈУ ПОСЕБНЕ МЕРЕ УВЕДЕНЕ РАДИ ПОСТИЗАЊА ПУНЕ РАВНОПРАВНОСТИ, ЗАШТИТЕ И НАПРЕДОВАЊА ЛИЦА, ОДНОСНО ГРУПА ЛИЦА КОЈА СЕ НАЛАЗЕ У НЕРАВНОПРАВНОМ ПОЛОЖАЈУ У ПРОЦЕСУ ОБРАЗОВАЊА. </a:t>
            </a:r>
            <a:endParaRPr lang="ru-RU" b="1" dirty="0" smtClean="0"/>
          </a:p>
          <a:p>
            <a:r>
              <a:rPr lang="ru-RU" sz="3300" b="1" i="1" dirty="0" smtClean="0">
                <a:solidFill>
                  <a:srgbClr val="FF0000"/>
                </a:solidFill>
              </a:rPr>
              <a:t>У </a:t>
            </a:r>
            <a:r>
              <a:rPr lang="ru-RU" sz="3300" b="1" i="1" dirty="0">
                <a:solidFill>
                  <a:srgbClr val="FF0000"/>
                </a:solidFill>
              </a:rPr>
              <a:t>ШКОЛИ</a:t>
            </a:r>
            <a:r>
              <a:rPr lang="ru-RU" b="1" dirty="0"/>
              <a:t>: СВАКИ УЧЕСНИК У СИСТЕМУ ОБРАЗОВАЊА И ВАСПИТАЊА ИМА ПРАВО ДА БУДЕ ЗАШТИЋЕН ОД СВИХ ОБЛИКА ДИСКРИМИНАЦИЈЕ, У СКЛАДУ СА ЗАКОНОМ И ПРАВИЛНИКОМ.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27064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906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tx2"/>
                </a:solidFill>
              </a:rPr>
              <a:t>ОБЛИЦИ </a:t>
            </a:r>
            <a:br>
              <a:rPr lang="sr-Cyrl-CS" b="1" dirty="0" smtClean="0">
                <a:solidFill>
                  <a:schemeClr val="tx2"/>
                </a:solidFill>
              </a:rPr>
            </a:br>
            <a:r>
              <a:rPr lang="sr-Cyrl-CS" b="1" dirty="0" smtClean="0">
                <a:solidFill>
                  <a:schemeClr val="tx2"/>
                </a:solidFill>
              </a:rPr>
              <a:t>ДИСКРИМИНАЦИЈЕ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715000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endParaRPr lang="en-US" sz="1600" dirty="0"/>
          </a:p>
          <a:p>
            <a:r>
              <a:rPr lang="ru-RU" sz="1600" b="1" i="1" dirty="0">
                <a:solidFill>
                  <a:srgbClr val="FF0000"/>
                </a:solidFill>
              </a:rPr>
              <a:t>НЕПОСРЕДНА ДИСКРИМИНАЦИЈА </a:t>
            </a:r>
            <a:r>
              <a:rPr lang="ru-RU" sz="1600" b="1" dirty="0"/>
              <a:t>(АКО СЕ ЛИЦЕ ИЛИ ГРУПА ЛИЦА ЗБОГ ЛИЧНОГ СВОЈСТВА У ИСТОЈ ИЛИ СЛИЧНОЈ СИТУАЦИЈИ – СТАВЉАЈУ И НЕПОВОЉАН ПОЛОЖАЈ)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ПОСРЕДНА </a:t>
            </a:r>
            <a:r>
              <a:rPr lang="ru-RU" sz="1600" b="1" i="1" dirty="0">
                <a:solidFill>
                  <a:srgbClr val="FF0000"/>
                </a:solidFill>
              </a:rPr>
              <a:t>ДИСКРИМИНАЦИЈА </a:t>
            </a:r>
            <a:r>
              <a:rPr lang="ru-RU" sz="1600" b="1" dirty="0"/>
              <a:t>(АКО СЕ ЛИЦЕ ИЛИ ГРУПА ЛИЦА ЗБОГ ЛИЧНОГ СВОЈСТВА – СТАВЉАЈУ И НЕПОВОЉНИЈИ ПОЛОЖАЈ АКТОМ, РАДЊОМ ИЛИ ПРОПУШТАЊЕМ КОЈЕ ЈЕ ПРИВИДНО ЗАСНОВАНО НА НАЧЕЛУ ЈЕДНАКОСТИ И ЗАБРАНЕ ДИСКРИМИНАЦИЈЕ, ОСИМ АКО ЈЕ ТО ОПРАВДАНО ЗАКОНИТИМ ЦИЉЕМ)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ПОВРЕДА </a:t>
            </a:r>
            <a:r>
              <a:rPr lang="ru-RU" sz="1600" b="1" i="1" dirty="0">
                <a:solidFill>
                  <a:srgbClr val="FF0000"/>
                </a:solidFill>
              </a:rPr>
              <a:t>НАЧЕЛА ЈЕДНАКИХ ПРАВА И ОБАВЕЗА </a:t>
            </a:r>
            <a:r>
              <a:rPr lang="ru-RU" sz="1600" b="1" dirty="0"/>
              <a:t>(АКО СЕ ЛИЦУ ИЛИ ГРУПИ ЛИЦА ЗБОГ ЛИЧНОГ СВОЈСТВА – НЕОПРАВДАНО УСКРАЋУЈУ ПРАВА И СЛОБОДЕ ИЛИ НАМЕЋУ ОБАВЕЗЕ КОЈЕ СЕ У ИСТОЈ ИЛИ СЛИЧНОЈ СИТУАЦИЈИ НЕ УСКРАЋУЈУ ИЛИ НЕ НАМЕЋУ ДРУГОМ ЛИЦУ ИЛИ ГРУПИ ЛИЦА)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ЗАБРАНА </a:t>
            </a:r>
            <a:r>
              <a:rPr lang="ru-RU" sz="1600" b="1" i="1" dirty="0">
                <a:solidFill>
                  <a:srgbClr val="FF0000"/>
                </a:solidFill>
              </a:rPr>
              <a:t>ПОЗИВАЊА НА ОДГОВОРНОСТ </a:t>
            </a:r>
            <a:r>
              <a:rPr lang="ru-RU" sz="1600" b="1" dirty="0"/>
              <a:t>(АКО СЕ ПРЕМА ЛИЦУ ИЛ ГРУПИ ЛИЦА НЕОПРАВДАНО ПОСТУПА ЛОШИЈЕ НЕГО ШТО СЕ ПОСТУПА ИЛИ БИ СЕ ПОСТУПАЛО ПРЕМА ДРУГИМА , ЗБОГ ТОГА ШТО СУ ТРАЖИЛИ, ИЛИ НАМЕРАВАЈУ ДА ТРАЖЕ ЗАШТИТУ ОД ДИСКРИМИНАЦИЈЕ ИЛИ ЗБОГ ТОГА ШТО СУ ПОНУДИЛИ ИЛИ НАМЕРАВАЈУ ДА ПОНУДЕ ДОКАЗЕ О ДИСКРИМИНАТОРСКОМ ПОСТУПАЊУ) </a:t>
            </a:r>
          </a:p>
          <a:p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165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1722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>
              <a:buNone/>
            </a:pPr>
            <a:r>
              <a:rPr lang="sr-Cyrl-CS" sz="3400" b="1" i="1" dirty="0" smtClean="0">
                <a:solidFill>
                  <a:srgbClr val="FF0000"/>
                </a:solidFill>
              </a:rPr>
              <a:t>   					</a:t>
            </a:r>
            <a:r>
              <a:rPr lang="sr-Cyrl-CS" sz="4600" b="1" i="1" dirty="0" smtClean="0">
                <a:solidFill>
                  <a:srgbClr val="FF0000"/>
                </a:solidFill>
              </a:rPr>
              <a:t> У </a:t>
            </a:r>
            <a:r>
              <a:rPr lang="sr-Cyrl-CS" sz="4600" b="1" i="1" dirty="0">
                <a:solidFill>
                  <a:srgbClr val="FF0000"/>
                </a:solidFill>
              </a:rPr>
              <a:t>ШКОЛИ: </a:t>
            </a:r>
            <a:endParaRPr lang="sr-Cyrl-CS" sz="3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Cyrl-CS" sz="3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Cyrl-CS" sz="3400" b="1" i="1" dirty="0">
              <a:solidFill>
                <a:srgbClr val="FF0000"/>
              </a:solidFill>
            </a:endParaRPr>
          </a:p>
          <a:p>
            <a:r>
              <a:rPr lang="ru-RU" dirty="0" smtClean="0"/>
              <a:t>АКО </a:t>
            </a:r>
            <a:r>
              <a:rPr lang="ru-RU" dirty="0"/>
              <a:t>СЕ УЧЕНИЦИ </a:t>
            </a:r>
            <a:r>
              <a:rPr lang="ru-RU" b="1" dirty="0"/>
              <a:t>НЕ ВРЕДНУЈУ ЗА ЊИХОВ РАД ПО ИСТИМ КРИТЕРИЈУМИМА КАО ОСТАЛИ УЧЕНИЦИ </a:t>
            </a:r>
          </a:p>
          <a:p>
            <a:r>
              <a:rPr lang="ru-RU" dirty="0" smtClean="0"/>
              <a:t>АКО </a:t>
            </a:r>
            <a:r>
              <a:rPr lang="ru-RU" dirty="0"/>
              <a:t>УЧЕНИЦИ, РОДИТЕЉ, ОДНОСНО СТАРАТЕЉ, ЗАПОСЛЕНИ И ТРЕЋА ЛИЦА </a:t>
            </a:r>
            <a:r>
              <a:rPr lang="ru-RU" b="1" dirty="0"/>
              <a:t>ТРПЕ ПРЕТЊЕ И УЦЕНЕ </a:t>
            </a:r>
          </a:p>
          <a:p>
            <a:r>
              <a:rPr lang="ru-RU" dirty="0" smtClean="0"/>
              <a:t>АКО </a:t>
            </a:r>
            <a:r>
              <a:rPr lang="ru-RU" dirty="0"/>
              <a:t>СЕ УЧЕНИЦИ, РОДИТЕЉ, ОДНОСНО СТАРАТЕЉ, ЗАПОСЛЕНИ И ТРЕЋА ЛИЦА </a:t>
            </a:r>
            <a:r>
              <a:rPr lang="ru-RU" b="1" dirty="0"/>
              <a:t>СТАВЉАЈУ У НЕПОВОЉАН ПОЛОЖАЈ У ОБРАЗОВНО-ВАСПИТНОМ ПРОЦЕСУ </a:t>
            </a:r>
          </a:p>
          <a:p>
            <a:r>
              <a:rPr lang="ru-RU" dirty="0" smtClean="0"/>
              <a:t>АКО </a:t>
            </a:r>
            <a:r>
              <a:rPr lang="ru-RU" dirty="0"/>
              <a:t>СЕ УЧЕНИЦИ, РОДИТЕЉ, ОДНОСНО СТАРАТЕЉ, ЗАПОСЛЕНИ И ТРЕЋА ЛИЦА </a:t>
            </a:r>
            <a:r>
              <a:rPr lang="ru-RU" b="1" dirty="0"/>
              <a:t>ЈАВНО ИЗЛАЖУ ПОНИЖЕЊУ И ПОДСМЕХУ, А ЊИХОВЕ ПРИМЕДБЕ И ЗАХТЕВИ ИГНОРИШУ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ДИСКРИМИНАЦИЈОМ СЕ НЕ СМАТРАЈУ ПОСТУПЦИ И МЕРЕ КОЈЕ СЕ ПРЕДУЗИМАЈУ ПРЕМА ДЕЦИ, ОДНОСНО УЧЕНИЦИМА КОЈИМА ЈЕ ПОТРЕБНА ПОСЕБНА ПОДРШКА.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sr-Cyrl-CS" dirty="0" smtClean="0"/>
              <a:t>       </a:t>
            </a:r>
            <a:r>
              <a:rPr lang="sr-Cyrl-CS" sz="4900" b="1" i="1" dirty="0" smtClean="0">
                <a:solidFill>
                  <a:schemeClr val="tx2"/>
                </a:solidFill>
              </a:rPr>
              <a:t>ГОВОР   МРЖЊЕ </a:t>
            </a:r>
            <a:r>
              <a:rPr lang="en-US" sz="4900" b="1" i="1" dirty="0">
                <a:solidFill>
                  <a:schemeClr val="tx2"/>
                </a:solidFill>
              </a:rPr>
              <a:t/>
            </a:r>
            <a:br>
              <a:rPr lang="en-US" sz="4900" b="1" i="1" dirty="0">
                <a:solidFill>
                  <a:schemeClr val="tx2"/>
                </a:solidFill>
              </a:rPr>
            </a:b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      СВАКИ </a:t>
            </a:r>
            <a:r>
              <a:rPr lang="ru-RU" sz="1800" b="1" i="1" dirty="0">
                <a:solidFill>
                  <a:srgbClr val="FF0000"/>
                </a:solidFill>
              </a:rPr>
              <a:t>ОБЛИК ИЗРАЖАВАЊА ИДЕЈА, ИНФОРМАЦИЈА И МИШЉЕЊА КОЈИМА СЕ ПОДСТИЧЕ ДИСКРИМИНАЦИЈА, МРЖЊА И НАСИЉЕ У ПРОЦЕСУ ОБРАЗОВАЊА И </a:t>
            </a:r>
            <a:r>
              <a:rPr lang="ru-RU" sz="1800" b="1" i="1" dirty="0" smtClean="0">
                <a:solidFill>
                  <a:srgbClr val="FF0000"/>
                </a:solidFill>
              </a:rPr>
              <a:t>ВАСПИТАЊА </a:t>
            </a:r>
            <a:endParaRPr lang="en-US" sz="1800" b="1" i="1" dirty="0">
              <a:solidFill>
                <a:srgbClr val="FF0000"/>
              </a:solidFill>
            </a:endParaRPr>
          </a:p>
          <a:p>
            <a:r>
              <a:rPr lang="ru-RU" sz="1800" b="1" dirty="0"/>
              <a:t>ИСПИСИВАЊЕ ПОРУКА ИЛИ СИМБОЛА НА ОБЈЕКТИМА УСТАНОВЕ (ШКОЛЕ) </a:t>
            </a:r>
          </a:p>
          <a:p>
            <a:r>
              <a:rPr lang="ru-RU" sz="1800" b="1" dirty="0" smtClean="0"/>
              <a:t>КОРИШЋЕЊЕ </a:t>
            </a:r>
            <a:r>
              <a:rPr lang="ru-RU" sz="1800" b="1" dirty="0"/>
              <a:t>УЏБЕНИКА ИЛИ ДРУГИХ НАСТАВНИХ СРЕДСТАВА, ИНТЕРНЕТ САЈТОВА И ДРУГИХ СРЕДСТАВА КОМУНИКАЦИЈЕ КОЈИ У СЕБИ САДРЖЕ ПОРУКЕ ДИСКРИМИНАЦИЈЕ, МРЖЊЕ ИЛИ НАСИЉА </a:t>
            </a:r>
          </a:p>
          <a:p>
            <a:r>
              <a:rPr lang="ru-RU" sz="1800" b="1" dirty="0" smtClean="0"/>
              <a:t>КОРИШЋЕЊЕ </a:t>
            </a:r>
            <a:r>
              <a:rPr lang="ru-RU" sz="1800" b="1" dirty="0"/>
              <a:t>ДРУГИХ САДРЖАЈА У ОБРАЗОВНО-ВАСПИТНОМ РАДУ КОЈИ НЕГАТИВНО И У ОМАЛОВАЖАВАЈУЋЕМ ЗНАЧЕЊУ ГОВОРЕ О ЛИЦУ ИЛИ ГРУПИ ЛИЦА С ОБЗИРОМ НА ЊИХОВО ЛИЧНО СВОЈСТВО </a:t>
            </a:r>
          </a:p>
          <a:p>
            <a:r>
              <a:rPr lang="ru-RU" sz="1800" b="1" dirty="0" smtClean="0"/>
              <a:t>ЈАВНО </a:t>
            </a:r>
            <a:r>
              <a:rPr lang="ru-RU" sz="1800" b="1" dirty="0"/>
              <a:t>ИЗНОШЕЊЕ ОД СТРАНЕ УЧЕСНИКА У ОБРАЗОВНО-ВАСПИТНОМ ПРОЦЕСУ ИДЕЈА, ИНФОРМАЦИЈА И МИШЉЕЊА КОЈИМ СЕ ПОЗИВА НА НЕЈЕДНАК ТРЕТМАН ИЛИ НАСИЉЕ ПРЕМА БИЛО КОМ ЛИЦУ ИЛИ ГРУПИ ЛИЦА.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sr-Cyrl-CS" b="1" i="1" dirty="0">
                <a:solidFill>
                  <a:schemeClr val="tx2"/>
                </a:solidFill>
              </a:rPr>
              <a:t>УЗНЕМИРАВАЊЕ 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791200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b="1" i="1" dirty="0" smtClean="0">
                <a:solidFill>
                  <a:srgbClr val="FF0000"/>
                </a:solidFill>
              </a:rPr>
              <a:t>СВАКИ </a:t>
            </a:r>
            <a:r>
              <a:rPr lang="ru-RU" sz="2000" b="1" i="1" dirty="0">
                <a:solidFill>
                  <a:srgbClr val="FF0000"/>
                </a:solidFill>
              </a:rPr>
              <a:t>ОБЛИК ПОСТУПАЊА КОЈЕ ИМА ЗА ЦИЉ ПОВРЕДУ ДОСТОЈАНСТВА И КОЈИМ СЕ СТВАРА ОСЕЋАЈ ПОНИЖЕНОСТИ, ШИРИ СТРАХ ИЛИ НЕПРИЈАТЕЉСТВО, СТВАРА ПОНИЖАВАЈУЋЕ И УВРЕДЉИВО ОКРУЖЕЊЕ </a:t>
            </a:r>
            <a:endParaRPr lang="en-US" sz="2000" dirty="0"/>
          </a:p>
          <a:p>
            <a:r>
              <a:rPr lang="ru-RU" sz="2000" b="1" dirty="0"/>
              <a:t>КОРИШЋЕЊЕ ПОГРДНИХ ИМЕНА, НАДИМАКА И СТЕРЕОТИПА КОЈИМА СЕ ВРЕЂА ДОСТОЈАНСТВО УЧЕНИКА И ДРУГИХ УЧЕСНИКА У ОБРАЗОВНОМ И ВАСПИТНОМ ПРОЦЕСУ НА ОСНОВУ ЛИЧНОГ СВОЈСТВА </a:t>
            </a:r>
          </a:p>
          <a:p>
            <a:r>
              <a:rPr lang="ru-RU" sz="2000" b="1" dirty="0" smtClean="0"/>
              <a:t>ИЗЛАГАЊЕ </a:t>
            </a:r>
            <a:r>
              <a:rPr lang="ru-RU" sz="2000" b="1" dirty="0"/>
              <a:t>ПОДСМЕХУ ПОСТИГНУЋА УЧЕНИКА У ОБРАЗОВНО-ВАСПИТНОМ ПРОЦЕСУ </a:t>
            </a:r>
          </a:p>
          <a:p>
            <a:r>
              <a:rPr lang="ru-RU" sz="2000" b="1" dirty="0" smtClean="0"/>
              <a:t>ИЗЛАГАЊЕ </a:t>
            </a:r>
            <a:r>
              <a:rPr lang="ru-RU" sz="2000" b="1" dirty="0"/>
              <a:t>ПОДСМЕХУ ФИЗИЧКОГ ИЗГЛЕДА, СОЦИЈАЛНОГ ПОРЕКЛА, РОДА ИЛИ БИЛО КОГ ДРУГОГ ЛИЧНОГ СВОЈСТВА УЧЕНИКА И ДРУГИХ УЧЕСНИКА У ОБРАЗОВНОМ И ВАСПИТНОМ ПРОЦЕСУ </a:t>
            </a:r>
          </a:p>
          <a:p>
            <a:r>
              <a:rPr lang="ru-RU" sz="2000" b="1" dirty="0" smtClean="0"/>
              <a:t>ЈАВНО </a:t>
            </a:r>
            <a:r>
              <a:rPr lang="ru-RU" sz="2000" b="1" dirty="0"/>
              <a:t>ПОНИЖАВАЊЕ И ПРЕТЊА ПРИМЕНЕ НЕПРИМЕРЕНИХ КАЗНИ И САНКЦИЈА ПРЕМА УЧЕНИЦИМА И ДРУГИМ УЧЕСНИЦИМА У ОБРАЗОВНОМ И ВАСПИТНОМ ПРОЦЕСУ </a:t>
            </a:r>
          </a:p>
          <a:p>
            <a:pPr>
              <a:buNone/>
            </a:pP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sz="3600" b="1" i="1" dirty="0">
                <a:solidFill>
                  <a:srgbClr val="FF0000"/>
                </a:solidFill>
              </a:rPr>
              <a:t>ДИСКРИМИНАЦИЈА</a:t>
            </a:r>
            <a:r>
              <a:rPr lang="ru-RU" sz="3600" b="1" i="1" dirty="0">
                <a:solidFill>
                  <a:schemeClr val="tx2"/>
                </a:solidFill>
              </a:rPr>
              <a:t> У ОСТВАРИВАЊУ ИСХОДА И СТАНДАРДА </a:t>
            </a:r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ОБРАЗОВАЊА </a:t>
            </a:r>
            <a:r>
              <a:rPr lang="ru-RU" sz="3600" b="1" i="1" dirty="0">
                <a:solidFill>
                  <a:schemeClr val="tx2"/>
                </a:solidFill>
              </a:rPr>
              <a:t>И ВАСПИТАЊА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ru-RU" sz="2600" dirty="0"/>
              <a:t>АКО СЕ ЗА УЧЕНИКА, УСЛЕД ЊЕГОВОГ ЛИЧНОГ СВОЈСТВА ОЧЕКУЈЕ ДА НЕЋЕ ДОСТИЋИ СТАНДАРДЕ И ИСХОДЕ ОБРАЗОВАЊА, ВЕЋ СЕ </a:t>
            </a:r>
            <a:r>
              <a:rPr lang="ru-RU" sz="2600" b="1" dirty="0"/>
              <a:t>КРИТЕРИЈУМИ ПРЕМА ЊЕМУ НЕОПРАВДАНО И УНАПРЕД СНИЖАВАЈУ </a:t>
            </a:r>
          </a:p>
          <a:p>
            <a:r>
              <a:rPr lang="ru-RU" sz="2600" dirty="0" smtClean="0"/>
              <a:t>АКО </a:t>
            </a:r>
            <a:r>
              <a:rPr lang="ru-RU" sz="2600" dirty="0"/>
              <a:t>СЕ УЧЕНИКУ, УСЛЕД ЛИЧНОГ СВОЈСТВА, </a:t>
            </a:r>
            <a:r>
              <a:rPr lang="ru-RU" sz="2600" b="1" dirty="0"/>
              <a:t>УСКРАЋУЈЕ ДОДАТНА ОБРАЗОВНО-ВАСПИТНА ПОДРШКА, ОДНОСНО ИНДИВИДУАЛИЗОВАНИ РАД, А ПРЕВОДИ СЕ У СТАРИЈИ РАЗРЕД (ПП, ИОП1, ИОП2) </a:t>
            </a:r>
          </a:p>
          <a:p>
            <a:r>
              <a:rPr lang="ru-RU" sz="2600" b="1" dirty="0" smtClean="0"/>
              <a:t>НЕОСТВАРИВАЊЕ </a:t>
            </a:r>
            <a:r>
              <a:rPr lang="ru-RU" sz="2600" b="1" dirty="0"/>
              <a:t>ЗАДАТИХ ЦИЉЕВА У ПРОЦЕСУ ОБРАЗОВАЊА И ВАСПИТАЊА ПРИПИСУЈЕ ЛИЧНОМ СВОЈСТВУ УЧЕНИКА </a:t>
            </a:r>
          </a:p>
          <a:p>
            <a:r>
              <a:rPr lang="ru-RU" sz="2600" dirty="0" smtClean="0"/>
              <a:t>НЕ </a:t>
            </a:r>
            <a:r>
              <a:rPr lang="ru-RU" sz="2600" dirty="0"/>
              <a:t>КОРИСТЕ </a:t>
            </a:r>
            <a:r>
              <a:rPr lang="ru-RU" sz="2600" b="1" dirty="0"/>
              <a:t>ПОСЕБНИ СТАНДАРДИ И ИСХОДИ ПОСТИГНУЋА , ПРОПИСАНИ ЗАКОНОМ, ЗА УЧЕНИКА СА ИЗУЗЕТНИМ СПОСОБНОСТИМА И КАДА СЕ НЕ ВРШИ СТАЛНО ПРАЋЕЊЕ ЊЕГОВОГ РАЗВОЈА , УСЛЕД ЊЕГОВОГ ЛИЧНОГ СВОЈСТВА (ИОП3)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18288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</TotalTime>
  <Words>1408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Technic</vt:lpstr>
      <vt:lpstr>    ПРЕПОЗНАВАЊЕ ОБЛИКА ДИСКРИМИНАЦИЈЕ ОД СТРАНЕ ЗАПОСЛЕНОГ, УЧЕНИКА ИЛИ ТРЕЋЕГ ЛИЦА У ШКОЛИ</vt:lpstr>
      <vt:lpstr>ПРЕДМЕТ ПРЕПОЗНАВАЊА ДИСКРИМИНАЦИЈЕ </vt:lpstr>
      <vt:lpstr> ШТА ЈЕ ДИСКРИМИНАЦИЈА? </vt:lpstr>
      <vt:lpstr> ПРАВО НА ЗАШТИТУ ОД ДИСКРИМИНАЦИЈЕ </vt:lpstr>
      <vt:lpstr>ОБЛИЦИ  ДИСКРИМИНАЦИЈЕ </vt:lpstr>
      <vt:lpstr>Slide 6</vt:lpstr>
      <vt:lpstr>        ГОВОР   МРЖЊЕ   </vt:lpstr>
      <vt:lpstr> УЗНЕМИРАВАЊЕ </vt:lpstr>
      <vt:lpstr> ДИСКРИМИНАЦИЈА У ОСТВАРИВАЊУ ИСХОДА И СТАНДАРДА  ОБРАЗОВАЊА И ВАСПИТАЊА</vt:lpstr>
      <vt:lpstr> ДИСКРИМИНАЦИЈА У ОБЛАСТИ ОБЕЗБЕЂИВАЊА БЕЗБЕДНОСТИ  УЧЕНИКА, ЗАПОСЛЕНИХ И ТРЕЋИХ ЛИЦА</vt:lpstr>
      <vt:lpstr> ДИСКРИМИНАЦИЈА У ОБЛАСТИ ПОШТОВАЊА ПРАВИЛА ПОНАШАЊА                   У ШКОЛИ / УСТАНОВИ</vt:lpstr>
      <vt:lpstr> ДИСКРИМИНАЦИЈА У СПРОВОЂЕЊУ ОБРАЗОВНО-ВАСПИТНОГ ПРОЦЕСА</vt:lpstr>
      <vt:lpstr>ДИСКРИМИНАЦИЈА  -СЕГРЕГАЦИЈА КАО  ПОСЕБНО ТЕЖАК СЛУЧАЈ </vt:lpstr>
      <vt:lpstr>ДИСКРИМИНАЦИЈА У ОБЛАСТИ ОБРАДЕ НАРОЧИТО ОСЕТЉИВИХ ПОДАТАКА О УЧЕНИЦИМА </vt:lpstr>
      <vt:lpstr> ДИСКРИМИНАЦИЈА У ОБЛАСТИ УПРАВЉАЊА   </vt:lpstr>
      <vt:lpstr> ДИСКРИМИНАЦИЈА У ОБЛАСТИ РАДА И ЗАПОШЉАВАЊА У УСТАНОВИ </vt:lpstr>
      <vt:lpstr>ДУЖНОСТ И ОДГОВОРНОСТ УЧЕСНИКА У ОБРАЗОВНОМ И ВАСПИТНОМ ПРОЦЕСУ  У ВЕЗИ СА ЗАБРАНОМ ДИСКРИМИНАЦИЈЕ 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КРИТЕРИЈУМИ ЗА ПРЕПОЗНАВАЊЕ ОБЛИКА ДИСКРИМИНАЦИЈЕ ОД СТРАНЕ ЗАПОСЛЕНОГ, УЧЕНИКА ИЛИ ТРЕЋЕГ ЛИЦА У ШКОЛИ</dc:title>
  <dc:creator>Korisnik</dc:creator>
  <cp:lastModifiedBy>Korisnik</cp:lastModifiedBy>
  <cp:revision>11</cp:revision>
  <dcterms:created xsi:type="dcterms:W3CDTF">2018-02-01T09:42:01Z</dcterms:created>
  <dcterms:modified xsi:type="dcterms:W3CDTF">2018-02-01T11:19:18Z</dcterms:modified>
</cp:coreProperties>
</file>