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0" r:id="rId4"/>
    <p:sldId id="261" r:id="rId5"/>
    <p:sldId id="262" r:id="rId6"/>
    <p:sldId id="263" r:id="rId7"/>
    <p:sldId id="264" r:id="rId8"/>
    <p:sldId id="265"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9" d="100"/>
          <a:sy n="49" d="100"/>
        </p:scale>
        <p:origin x="98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5/12/2024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5/12/2024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13B35-E552-05A7-678A-B86A12B76842}"/>
              </a:ext>
            </a:extLst>
          </p:cNvPr>
          <p:cNvSpPr>
            <a:spLocks noGrp="1"/>
          </p:cNvSpPr>
          <p:nvPr>
            <p:ph type="ctrTitle"/>
          </p:nvPr>
        </p:nvSpPr>
        <p:spPr>
          <a:xfrm>
            <a:off x="2417779" y="2711669"/>
            <a:ext cx="7561793" cy="632060"/>
          </a:xfrm>
        </p:spPr>
        <p:txBody>
          <a:bodyPr>
            <a:noAutofit/>
          </a:bodyPr>
          <a:lstStyle/>
          <a:p>
            <a:r>
              <a:rPr lang="sr-Cyrl-RS" sz="3000" dirty="0"/>
              <a:t>ПРОЈЕКАТ: ОБОГАЋЕН ЈЕДНОСМЕНСКИ РАД</a:t>
            </a:r>
            <a:endParaRPr lang="sr-Latn-RS" sz="3000" dirty="0"/>
          </a:p>
        </p:txBody>
      </p:sp>
      <p:sp>
        <p:nvSpPr>
          <p:cNvPr id="4" name="TextBox 3">
            <a:extLst>
              <a:ext uri="{FF2B5EF4-FFF2-40B4-BE49-F238E27FC236}">
                <a16:creationId xmlns:a16="http://schemas.microsoft.com/office/drawing/2014/main" id="{C4DC61DA-1C5B-AC2E-D5B8-B2619823F853}"/>
              </a:ext>
            </a:extLst>
          </p:cNvPr>
          <p:cNvSpPr txBox="1"/>
          <p:nvPr/>
        </p:nvSpPr>
        <p:spPr>
          <a:xfrm>
            <a:off x="945930" y="672542"/>
            <a:ext cx="8637072" cy="1077218"/>
          </a:xfrm>
          <a:prstGeom prst="rect">
            <a:avLst/>
          </a:prstGeom>
          <a:noFill/>
        </p:spPr>
        <p:txBody>
          <a:bodyPr wrap="square" rtlCol="0">
            <a:spAutoFit/>
          </a:bodyPr>
          <a:lstStyle/>
          <a:p>
            <a:r>
              <a:rPr lang="ru-RU" sz="3200" dirty="0"/>
              <a:t>ПРИМЕР ДОБРЕ ПРАКСЕ  У 							  ОШ "ПОПИНСКИ БОРЦИ" ВРЊАЧКА БАЊА</a:t>
            </a:r>
            <a:endParaRPr lang="sr-Latn-RS" sz="3200" dirty="0"/>
          </a:p>
        </p:txBody>
      </p:sp>
    </p:spTree>
    <p:extLst>
      <p:ext uri="{BB962C8B-B14F-4D97-AF65-F5344CB8AC3E}">
        <p14:creationId xmlns:p14="http://schemas.microsoft.com/office/powerpoint/2010/main" val="1743026856"/>
      </p:ext>
    </p:extLst>
  </p:cSld>
  <p:clrMapOvr>
    <a:masterClrMapping/>
  </p:clrMapOvr>
  <p:transition advTm="5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D051C-B5C9-405B-F009-E9B9BEE74CB4}"/>
              </a:ext>
            </a:extLst>
          </p:cNvPr>
          <p:cNvSpPr>
            <a:spLocks noGrp="1"/>
          </p:cNvSpPr>
          <p:nvPr>
            <p:ph type="title"/>
          </p:nvPr>
        </p:nvSpPr>
        <p:spPr>
          <a:xfrm>
            <a:off x="1451579" y="867103"/>
            <a:ext cx="9603276" cy="986651"/>
          </a:xfrm>
        </p:spPr>
        <p:txBody>
          <a:bodyPr>
            <a:normAutofit fontScale="90000"/>
          </a:bodyPr>
          <a:lstStyle/>
          <a:p>
            <a:r>
              <a:rPr lang="ru-RU" dirty="0"/>
              <a:t>Развијање физичке културе и одговорног живљења</a:t>
            </a:r>
            <a:br>
              <a:rPr lang="ru-RU" dirty="0"/>
            </a:br>
            <a:r>
              <a:rPr lang="ru-RU" dirty="0"/>
              <a:t>Корективна гимнастика за децу школског узраста</a:t>
            </a:r>
            <a:br>
              <a:rPr lang="ru-RU" dirty="0"/>
            </a:br>
            <a:endParaRPr lang="sr-Latn-RS" dirty="0"/>
          </a:p>
        </p:txBody>
      </p:sp>
      <p:sp>
        <p:nvSpPr>
          <p:cNvPr id="3" name="Content Placeholder 2">
            <a:extLst>
              <a:ext uri="{FF2B5EF4-FFF2-40B4-BE49-F238E27FC236}">
                <a16:creationId xmlns:a16="http://schemas.microsoft.com/office/drawing/2014/main" id="{F8508D44-1F41-03AA-D48F-FB9304E16F7E}"/>
              </a:ext>
            </a:extLst>
          </p:cNvPr>
          <p:cNvSpPr>
            <a:spLocks noGrp="1"/>
          </p:cNvSpPr>
          <p:nvPr>
            <p:ph idx="1"/>
          </p:nvPr>
        </p:nvSpPr>
        <p:spPr>
          <a:xfrm>
            <a:off x="395290" y="2031498"/>
            <a:ext cx="6210462" cy="3450613"/>
          </a:xfrm>
        </p:spPr>
        <p:txBody>
          <a:bodyPr>
            <a:noAutofit/>
          </a:bodyPr>
          <a:lstStyle/>
          <a:p>
            <a:r>
              <a:rPr lang="ru-RU" sz="2500" dirty="0"/>
              <a:t>Светски дан здраве хране се обележава 16. октобра, тог дана наши савремени основци су изабрали да након часа корективне гимнастике сами направе воћни смути. Са наставницом физичког васпитања Катарином Грађанин, ученици су припремали здраву ужину у виду шејка.</a:t>
            </a:r>
            <a:endParaRPr lang="sr-Latn-RS" sz="2500" dirty="0"/>
          </a:p>
        </p:txBody>
      </p:sp>
      <p:pic>
        <p:nvPicPr>
          <p:cNvPr id="5" name="Picture 4">
            <a:extLst>
              <a:ext uri="{FF2B5EF4-FFF2-40B4-BE49-F238E27FC236}">
                <a16:creationId xmlns:a16="http://schemas.microsoft.com/office/drawing/2014/main" id="{D6AF41C1-B4D0-9AB5-6077-93E9A0B8E47C}"/>
              </a:ext>
            </a:extLst>
          </p:cNvPr>
          <p:cNvPicPr>
            <a:picLocks noChangeAspect="1"/>
          </p:cNvPicPr>
          <p:nvPr/>
        </p:nvPicPr>
        <p:blipFill>
          <a:blip r:embed="rId2"/>
          <a:stretch>
            <a:fillRect/>
          </a:stretch>
        </p:blipFill>
        <p:spPr>
          <a:xfrm>
            <a:off x="6739493" y="2031498"/>
            <a:ext cx="5057217" cy="3792913"/>
          </a:xfrm>
          <a:prstGeom prst="rect">
            <a:avLst/>
          </a:prstGeom>
        </p:spPr>
      </p:pic>
    </p:spTree>
    <p:extLst>
      <p:ext uri="{BB962C8B-B14F-4D97-AF65-F5344CB8AC3E}">
        <p14:creationId xmlns:p14="http://schemas.microsoft.com/office/powerpoint/2010/main" val="717437830"/>
      </p:ext>
    </p:extLst>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528B7-0D34-7BD4-7150-E91EACE9ED3D}"/>
              </a:ext>
            </a:extLst>
          </p:cNvPr>
          <p:cNvSpPr txBox="1"/>
          <p:nvPr/>
        </p:nvSpPr>
        <p:spPr>
          <a:xfrm>
            <a:off x="520262" y="504497"/>
            <a:ext cx="10957035" cy="4375557"/>
          </a:xfrm>
          <a:prstGeom prst="rect">
            <a:avLst/>
          </a:prstGeom>
          <a:noFill/>
        </p:spPr>
        <p:txBody>
          <a:bodyPr wrap="square" rtlCol="0">
            <a:spAutoFit/>
          </a:bodyPr>
          <a:lstStyle/>
          <a:p>
            <a:pPr marL="0" marR="0">
              <a:spcBef>
                <a:spcPts val="0"/>
              </a:spcBef>
              <a:spcAft>
                <a:spcPts val="500"/>
              </a:spcAft>
            </a:pPr>
            <a:r>
              <a:rPr lang="sr-Cyrl-RS" sz="3000" dirty="0">
                <a:effectLst/>
                <a:latin typeface="Calibri" panose="020F0502020204030204" pitchFamily="34" charset="0"/>
                <a:ea typeface="Calibri" panose="020F0502020204030204" pitchFamily="34" charset="0"/>
              </a:rPr>
              <a:t>Сваки ученик је дао свој став за здрав живот и предлог једног здравог јеловника. На овом часу су добили савете за правилну исхрану и зашто је важна физичка активност у њиховом узрасту. У дањем раду још више ћемо се посветити  едукацији ученика о здравим навикама у исхрани и подстицати их да повећају своју физичку активност и након часова корективне гимнастике.</a:t>
            </a:r>
          </a:p>
          <a:p>
            <a:pPr marL="0" marR="0">
              <a:spcBef>
                <a:spcPts val="0"/>
              </a:spcBef>
              <a:spcAft>
                <a:spcPts val="500"/>
              </a:spcAft>
            </a:pPr>
            <a:endParaRPr lang="sr-Latn-RS" sz="3000" dirty="0">
              <a:effectLst/>
              <a:latin typeface="Calibri" panose="020F0502020204030204" pitchFamily="34" charset="0"/>
              <a:ea typeface="Calibri" panose="020F0502020204030204" pitchFamily="34" charset="0"/>
            </a:endParaRPr>
          </a:p>
          <a:p>
            <a:pPr marL="0" marR="0">
              <a:spcBef>
                <a:spcPts val="0"/>
              </a:spcBef>
              <a:spcAft>
                <a:spcPts val="500"/>
              </a:spcAft>
            </a:pPr>
            <a:r>
              <a:rPr lang="sr-Cyrl-RS" sz="3000" dirty="0">
                <a:effectLst/>
                <a:latin typeface="Calibri" panose="020F0502020204030204" pitchFamily="34" charset="0"/>
                <a:ea typeface="Calibri" panose="020F0502020204030204" pitchFamily="34" charset="0"/>
              </a:rPr>
              <a:t>На  наредним фотографијама можете видети део реализоване активности.</a:t>
            </a:r>
            <a:endParaRPr lang="sr-Latn-RS" sz="30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99244478"/>
      </p:ext>
    </p:extLst>
  </p:cSld>
  <p:clrMapOvr>
    <a:masterClrMapping/>
  </p:clrMapOvr>
  <p:transition spd="slow" advTm="15000">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F6270-68D3-308D-3BD6-87CFF4B06E3C}"/>
              </a:ext>
            </a:extLst>
          </p:cNvPr>
          <p:cNvPicPr>
            <a:picLocks noChangeAspect="1"/>
          </p:cNvPicPr>
          <p:nvPr/>
        </p:nvPicPr>
        <p:blipFill>
          <a:blip r:embed="rId2"/>
          <a:stretch>
            <a:fillRect/>
          </a:stretch>
        </p:blipFill>
        <p:spPr>
          <a:xfrm>
            <a:off x="173419" y="177361"/>
            <a:ext cx="5796457" cy="4347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885A8E3-90A9-A0A1-5488-68CAFCD0276A}"/>
              </a:ext>
            </a:extLst>
          </p:cNvPr>
          <p:cNvPicPr>
            <a:picLocks noChangeAspect="1"/>
          </p:cNvPicPr>
          <p:nvPr/>
        </p:nvPicPr>
        <p:blipFill>
          <a:blip r:embed="rId3"/>
          <a:stretch>
            <a:fillRect/>
          </a:stretch>
        </p:blipFill>
        <p:spPr>
          <a:xfrm>
            <a:off x="6222126" y="1515661"/>
            <a:ext cx="5796457" cy="3826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73865535"/>
      </p:ext>
    </p:extLst>
  </p:cSld>
  <p:clrMapOvr>
    <a:masterClrMapping/>
  </p:clrMapOvr>
  <p:transition spd="slow" advTm="5000">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826A2-258F-76E6-AA56-35C8AE17935D}"/>
              </a:ext>
            </a:extLst>
          </p:cNvPr>
          <p:cNvPicPr>
            <a:picLocks noChangeAspect="1"/>
          </p:cNvPicPr>
          <p:nvPr/>
        </p:nvPicPr>
        <p:blipFill>
          <a:blip r:embed="rId2"/>
          <a:stretch>
            <a:fillRect/>
          </a:stretch>
        </p:blipFill>
        <p:spPr>
          <a:xfrm>
            <a:off x="591864" y="299545"/>
            <a:ext cx="4694183" cy="62589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D0447BD-4EF1-80FB-26BB-BB468E1AB7AB}"/>
              </a:ext>
            </a:extLst>
          </p:cNvPr>
          <p:cNvPicPr>
            <a:picLocks noChangeAspect="1"/>
          </p:cNvPicPr>
          <p:nvPr/>
        </p:nvPicPr>
        <p:blipFill>
          <a:blip r:embed="rId3"/>
          <a:stretch>
            <a:fillRect/>
          </a:stretch>
        </p:blipFill>
        <p:spPr>
          <a:xfrm>
            <a:off x="6614292" y="299545"/>
            <a:ext cx="4694183" cy="62589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5651459"/>
      </p:ext>
    </p:extLst>
  </p:cSld>
  <p:clrMapOvr>
    <a:masterClrMapping/>
  </p:clrMapOvr>
  <p:transition spd="slow" advTm="5000">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678EA6-E78B-206B-D778-1D2A665F7E84}"/>
              </a:ext>
            </a:extLst>
          </p:cNvPr>
          <p:cNvPicPr>
            <a:picLocks noChangeAspect="1"/>
          </p:cNvPicPr>
          <p:nvPr/>
        </p:nvPicPr>
        <p:blipFill>
          <a:blip r:embed="rId2"/>
          <a:stretch>
            <a:fillRect/>
          </a:stretch>
        </p:blipFill>
        <p:spPr>
          <a:xfrm>
            <a:off x="1855075" y="441754"/>
            <a:ext cx="7965989" cy="5974492"/>
          </a:xfrm>
          <a:prstGeom prst="rect">
            <a:avLst/>
          </a:prstGeom>
          <a:ln>
            <a:no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300571796"/>
      </p:ext>
    </p:extLst>
  </p:cSld>
  <p:clrMapOvr>
    <a:masterClrMapping/>
  </p:clrMapOvr>
  <p:transition spd="slow" advTm="5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413C8-DBC8-3A19-13CA-128CA49971DF}"/>
              </a:ext>
            </a:extLst>
          </p:cNvPr>
          <p:cNvPicPr>
            <a:picLocks noChangeAspect="1"/>
          </p:cNvPicPr>
          <p:nvPr/>
        </p:nvPicPr>
        <p:blipFill>
          <a:blip r:embed="rId2"/>
          <a:stretch>
            <a:fillRect/>
          </a:stretch>
        </p:blipFill>
        <p:spPr>
          <a:xfrm>
            <a:off x="604346" y="463334"/>
            <a:ext cx="5919655" cy="44397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E1040F6D-23EB-47B0-6970-A67333599F91}"/>
              </a:ext>
            </a:extLst>
          </p:cNvPr>
          <p:cNvPicPr>
            <a:picLocks noChangeAspect="1"/>
          </p:cNvPicPr>
          <p:nvPr/>
        </p:nvPicPr>
        <p:blipFill>
          <a:blip r:embed="rId3"/>
          <a:stretch>
            <a:fillRect/>
          </a:stretch>
        </p:blipFill>
        <p:spPr>
          <a:xfrm>
            <a:off x="7402567" y="463334"/>
            <a:ext cx="4642287" cy="6189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58249650"/>
      </p:ext>
    </p:extLst>
  </p:cSld>
  <p:clrMapOvr>
    <a:masterClrMapping/>
  </p:clrMapOvr>
  <mc:AlternateContent xmlns:mc="http://schemas.openxmlformats.org/markup-compatibility/2006">
    <mc:Choice xmlns:p14="http://schemas.microsoft.com/office/powerpoint/2010/main" Requires="p14">
      <p:transition spd="slow" p14:dur="1500" advTm="5000">
        <p14:reveal/>
      </p:transition>
    </mc:Choice>
    <mc:Fallback>
      <p:transition spd="slow"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ED447-760D-4C45-5517-690A02477894}"/>
              </a:ext>
            </a:extLst>
          </p:cNvPr>
          <p:cNvPicPr>
            <a:picLocks noChangeAspect="1"/>
          </p:cNvPicPr>
          <p:nvPr/>
        </p:nvPicPr>
        <p:blipFill>
          <a:blip r:embed="rId2"/>
          <a:stretch>
            <a:fillRect/>
          </a:stretch>
        </p:blipFill>
        <p:spPr>
          <a:xfrm>
            <a:off x="404650" y="433551"/>
            <a:ext cx="4603529" cy="3452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75C18FA-D773-CF98-F34B-8F53B91373FD}"/>
              </a:ext>
            </a:extLst>
          </p:cNvPr>
          <p:cNvPicPr>
            <a:picLocks noChangeAspect="1"/>
          </p:cNvPicPr>
          <p:nvPr/>
        </p:nvPicPr>
        <p:blipFill>
          <a:blip r:embed="rId3"/>
          <a:stretch>
            <a:fillRect/>
          </a:stretch>
        </p:blipFill>
        <p:spPr>
          <a:xfrm>
            <a:off x="5538951" y="1765738"/>
            <a:ext cx="6011917" cy="4508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30793317"/>
      </p:ext>
    </p:extLst>
  </p:cSld>
  <p:clrMapOvr>
    <a:masterClrMapping/>
  </p:clrMapOvr>
  <mc:AlternateContent xmlns:mc="http://schemas.openxmlformats.org/markup-compatibility/2006">
    <mc:Choice xmlns:p14="http://schemas.microsoft.com/office/powerpoint/2010/main" Requires="p14">
      <p:transition spd="med" p14:dur="600" advTm="5000">
        <p:dissolve/>
      </p:transition>
    </mc:Choice>
    <mc:Fallback>
      <p:transition spd="med" advTm="5000">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99DBC6-032D-CDA1-3061-C31DB858CA1D}"/>
              </a:ext>
            </a:extLst>
          </p:cNvPr>
          <p:cNvPicPr>
            <a:picLocks noChangeAspect="1"/>
          </p:cNvPicPr>
          <p:nvPr/>
        </p:nvPicPr>
        <p:blipFill>
          <a:blip r:embed="rId2"/>
          <a:stretch>
            <a:fillRect/>
          </a:stretch>
        </p:blipFill>
        <p:spPr>
          <a:xfrm>
            <a:off x="1784133" y="195099"/>
            <a:ext cx="8623734" cy="6467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1522991"/>
      </p:ext>
    </p:extLst>
  </p:cSld>
  <p:clrMapOvr>
    <a:masterClrMapping/>
  </p:clrMapOvr>
  <mc:AlternateContent xmlns:mc="http://schemas.openxmlformats.org/markup-compatibility/2006">
    <mc:Choice xmlns:p14="http://schemas.microsoft.com/office/powerpoint/2010/main" Requires="p14">
      <p:transition spd="slow" p14:dur="1400" advTm="5000">
        <p14:doors dir="vert"/>
      </p:transition>
    </mc:Choice>
    <mc:Fallback>
      <p:transition spd="slow" advTm="5000">
        <p:fade/>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TM10001114[[fn=Gallery]]</Template>
  <TotalTime>37</TotalTime>
  <Words>153</Words>
  <Application>Microsoft Office PowerPoint</Application>
  <PresentationFormat>Widescreen</PresentationFormat>
  <Paragraphs>7</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Gill Sans MT</vt:lpstr>
      <vt:lpstr>Gallery</vt:lpstr>
      <vt:lpstr>ПРОЈЕКАТ: ОБОГАЋЕН ЈЕДНОСМЕНСКИ РАД</vt:lpstr>
      <vt:lpstr>Развијање физичке културе и одговорног живљења Корективна гимнастика за децу школског узраста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ПРОЈЕКАТ: ОБОГАЋЕН ЈЕДНОСМЕНСКИ РАД</dc:title>
  <dc:creator>Богдан Грађанин</dc:creator>
  <cp:lastModifiedBy>Богдан Грађанин</cp:lastModifiedBy>
  <cp:revision>1</cp:revision>
  <dcterms:created xsi:type="dcterms:W3CDTF">2024-05-12T18:16:39Z</dcterms:created>
  <dcterms:modified xsi:type="dcterms:W3CDTF">2024-05-12T18:54:12Z</dcterms:modified>
</cp:coreProperties>
</file>